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</p:sldIdLst>
  <p:sldSz cx="18288000" cy="10287000"/>
  <p:notesSz cx="6858000" cy="9144000"/>
  <p:embeddedFontLst>
    <p:embeddedFont>
      <p:font typeface="Tlab 돋움 레귤러" panose="020B0600000101010101" charset="-127"/>
      <p:regular r:id="rId55"/>
    </p:embeddedFont>
    <p:embeddedFont>
      <p:font typeface="Tlab 돋움 미디움" panose="020B0600000101010101" charset="-127"/>
      <p:regular r:id="rId56"/>
    </p:embeddedFont>
    <p:embeddedFont>
      <p:font typeface="뚠뚠이" panose="020B0600000101010101" charset="-127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625871"/>
            <a:ext cx="16927040" cy="9035258"/>
            <a:chOff x="0" y="0"/>
            <a:chExt cx="126402652" cy="67470777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7325995"/>
            </a:xfrm>
            <a:custGeom>
              <a:avLst/>
              <a:gdLst/>
              <a:ahLst/>
              <a:cxnLst/>
              <a:rect l="l" t="t" r="r" b="b"/>
              <a:pathLst>
                <a:path w="126257871" h="67325995">
                  <a:moveTo>
                    <a:pt x="0" y="0"/>
                  </a:moveTo>
                  <a:lnTo>
                    <a:pt x="126257871" y="0"/>
                  </a:lnTo>
                  <a:lnTo>
                    <a:pt x="126257871" y="67325995"/>
                  </a:lnTo>
                  <a:lnTo>
                    <a:pt x="0" y="67325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7470778"/>
            </a:xfrm>
            <a:custGeom>
              <a:avLst/>
              <a:gdLst/>
              <a:ahLst/>
              <a:cxnLst/>
              <a:rect l="l" t="t" r="r" b="b"/>
              <a:pathLst>
                <a:path w="126402654" h="67470778">
                  <a:moveTo>
                    <a:pt x="126257869" y="67325999"/>
                  </a:moveTo>
                  <a:lnTo>
                    <a:pt x="126402654" y="67325999"/>
                  </a:lnTo>
                  <a:lnTo>
                    <a:pt x="126402654" y="67470778"/>
                  </a:lnTo>
                  <a:lnTo>
                    <a:pt x="126257869" y="67470778"/>
                  </a:lnTo>
                  <a:lnTo>
                    <a:pt x="126257869" y="6732599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325999"/>
                  </a:lnTo>
                  <a:lnTo>
                    <a:pt x="0" y="67325999"/>
                  </a:lnTo>
                  <a:lnTo>
                    <a:pt x="0" y="144780"/>
                  </a:lnTo>
                  <a:close/>
                  <a:moveTo>
                    <a:pt x="0" y="67325999"/>
                  </a:moveTo>
                  <a:lnTo>
                    <a:pt x="144780" y="67325999"/>
                  </a:lnTo>
                  <a:lnTo>
                    <a:pt x="144780" y="67470778"/>
                  </a:lnTo>
                  <a:lnTo>
                    <a:pt x="0" y="67470778"/>
                  </a:lnTo>
                  <a:lnTo>
                    <a:pt x="0" y="6732599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325999"/>
                  </a:lnTo>
                  <a:lnTo>
                    <a:pt x="126257869" y="67325999"/>
                  </a:lnTo>
                  <a:lnTo>
                    <a:pt x="126257869" y="144780"/>
                  </a:lnTo>
                  <a:close/>
                  <a:moveTo>
                    <a:pt x="144780" y="67325999"/>
                  </a:moveTo>
                  <a:lnTo>
                    <a:pt x="126257869" y="67325999"/>
                  </a:lnTo>
                  <a:lnTo>
                    <a:pt x="126257869" y="67470778"/>
                  </a:lnTo>
                  <a:lnTo>
                    <a:pt x="144780" y="67470778"/>
                  </a:lnTo>
                  <a:lnTo>
                    <a:pt x="144780" y="6732599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62092" y="6587643"/>
            <a:ext cx="7973317" cy="940520"/>
            <a:chOff x="0" y="0"/>
            <a:chExt cx="16440449" cy="193929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lnTo>
                    <a:pt x="16415049" y="956945"/>
                  </a:ln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33FF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000871" y="4215006"/>
            <a:ext cx="12286259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ea typeface="뚠뚠이"/>
              </a:rPr>
              <a:t>구해줘용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35841" y="6772213"/>
            <a:ext cx="6625817" cy="51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ea typeface="Tlab 돋움 미디움"/>
              </a:rPr>
              <a:t>구인구직 사이트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0967" y="1243470"/>
            <a:ext cx="620290" cy="713722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rot="4836">
            <a:off x="680472" y="2535318"/>
            <a:ext cx="1692705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4648" r="2905" b="37782"/>
          <a:stretch>
            <a:fillRect/>
          </a:stretch>
        </p:blipFill>
        <p:spPr>
          <a:xfrm>
            <a:off x="639723" y="449240"/>
            <a:ext cx="8027041" cy="938851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공고 화면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포지션, 지역, 경력, 보유기술, 정렬순서를 정하여 공고 목록을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내가 좋아요 한 공고를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 목록을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 클릭 시 해당 공고의 자세히보기 페이지로   이동함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975" r="2644" b="39604"/>
          <a:stretch>
            <a:fillRect/>
          </a:stretch>
        </p:blipFill>
        <p:spPr>
          <a:xfrm>
            <a:off x="697383" y="298650"/>
            <a:ext cx="7911720" cy="968969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공고 화면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271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공고의 정보를 알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공고에 지원할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공고를 작성한 기업을 구독할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공고를 좋아요 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작성한 공고와 동일한 포지션을 구인하는 공고   목록을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 클릭 시 해당 공고로 이동할 수 있음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973" r="3265" b="36459"/>
          <a:stretch>
            <a:fillRect/>
          </a:stretch>
        </p:blipFill>
        <p:spPr>
          <a:xfrm>
            <a:off x="335889" y="547991"/>
            <a:ext cx="8634708" cy="919101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기업 페이지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기업의 정보를 볼 수 있음</a:t>
            </a: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기업을 구독할 수 있음</a:t>
            </a: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기업이 작성한 공고 목록을 볼 수 있음</a:t>
            </a: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 클릭 시 해당 공고로 이동할 수 있음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6" name="TextBox 6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이력서 화면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02610" y="3318108"/>
            <a:ext cx="6192244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이력서에 대한 설명을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이력서 관리, 작성 페이지로 이동할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b="54953"/>
          <a:stretch>
            <a:fillRect/>
          </a:stretch>
        </p:blipFill>
        <p:spPr>
          <a:xfrm>
            <a:off x="229785" y="177253"/>
            <a:ext cx="6415428" cy="69428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70038"/>
          <a:stretch>
            <a:fillRect/>
          </a:stretch>
        </p:blipFill>
        <p:spPr>
          <a:xfrm>
            <a:off x="1655156" y="4634883"/>
            <a:ext cx="7488844" cy="53904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665" r="3258"/>
          <a:stretch>
            <a:fillRect/>
          </a:stretch>
        </p:blipFill>
        <p:spPr>
          <a:xfrm>
            <a:off x="1707143" y="380648"/>
            <a:ext cx="5892201" cy="95257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이력서 화면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349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회원가입 혹은 마이페이지에서 수정한 사진, 이름,이메일, 전화번호가 입력됨</a:t>
            </a: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이력서의 제목을 작성할 수 있음</a:t>
            </a: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마이페이지에서 미리 입력한 간단 자기소개, 경력, 학력, 보유스킬이 자동으로 입력되며 수정, 추가 및 삭제가 가능함</a:t>
            </a: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약관동의 시 이력서 작성이 가능함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355" r="2960"/>
          <a:stretch>
            <a:fillRect/>
          </a:stretch>
        </p:blipFill>
        <p:spPr>
          <a:xfrm>
            <a:off x="417620" y="2696071"/>
            <a:ext cx="8471247" cy="489485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이력서 화면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작성한 이력서를 수정, 삭제가 가능함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새로운 이력서를 작성할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이력서를 보이게 하거나 숨길 수 있음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lab 돋움 미디움"/>
              </a:rPr>
              <a:t>(숨길 경우 기업과 회원간의 매치가 불가능함)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491" r="3225"/>
          <a:stretch>
            <a:fillRect/>
          </a:stretch>
        </p:blipFill>
        <p:spPr>
          <a:xfrm>
            <a:off x="320529" y="1820423"/>
            <a:ext cx="8665429" cy="664615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마이 페이지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466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사진, 이름, 전화번호, 이메일을 확인할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계정 설정하기 클릭 시 계정 설정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지원현황, 좋아요, 받은 요청, 구독 알림 및 해당 페이지로 이동할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자신이 선택한 포지션을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프로필 수정하기 클릭 시 해당 페이지로 이동할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선택한 포지션을 기준으로 추천하는 공고를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 클릭 시 해당 공고 상세보기 페이지로 이동함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355" r="2565"/>
          <a:stretch>
            <a:fillRect/>
          </a:stretch>
        </p:blipFill>
        <p:spPr>
          <a:xfrm>
            <a:off x="527641" y="330129"/>
            <a:ext cx="8216336" cy="47276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3355" r="1776"/>
          <a:stretch>
            <a:fillRect/>
          </a:stretch>
        </p:blipFill>
        <p:spPr>
          <a:xfrm>
            <a:off x="562509" y="5342190"/>
            <a:ext cx="8181468" cy="466840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8" name="TextBox 8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마이 페이지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02610" y="3318108"/>
            <a:ext cx="6192244" cy="584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회원이 지원한 현황의 개수와 상태에 대해 알 수 있음 (합격, 불합격, 대기중으로 나타남)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기업의 이름을 검색하면 해당 기업의 목록만 볼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회원이 공개한 이력서를 기준으로 기업이 제안했을 때 그 기업의 목록을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기업의 이름을 검색하면 해당 기업의 목록만 볼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이용 가능함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431" r="2058"/>
          <a:stretch>
            <a:fillRect/>
          </a:stretch>
        </p:blipFill>
        <p:spPr>
          <a:xfrm>
            <a:off x="348317" y="2490966"/>
            <a:ext cx="8609853" cy="53050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마이 페이지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기본 정보(사진, 이름, 이메일, 휴대폰)를 수정할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이용 가능함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750" r="2500"/>
          <a:stretch>
            <a:fillRect/>
          </a:stretch>
        </p:blipFill>
        <p:spPr>
          <a:xfrm>
            <a:off x="242712" y="1065188"/>
            <a:ext cx="8821063" cy="81566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마이 페이지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프로필(포지션, 경력, 스킬, 학력 등)을 수정할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2829" y="1142217"/>
            <a:ext cx="7973317" cy="940520"/>
            <a:chOff x="0" y="0"/>
            <a:chExt cx="10631089" cy="125402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011624" y="329622"/>
              <a:ext cx="4216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055873" y="331738"/>
              <a:ext cx="6954893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2F2F2"/>
                  </a:solidFill>
                  <a:ea typeface="Tlab 돋움 미디움"/>
                </a:rPr>
                <a:t>프로젝트 소개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42829" y="2907729"/>
            <a:ext cx="7973317" cy="940520"/>
            <a:chOff x="0" y="0"/>
            <a:chExt cx="10631089" cy="12540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011624" y="329622"/>
              <a:ext cx="4216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55873" y="331738"/>
              <a:ext cx="6954893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2F2F2"/>
                  </a:solidFill>
                  <a:ea typeface="Tlab 돋움 미디움"/>
                </a:rPr>
                <a:t>사용 툴 및 환경 / 사용 언어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42829" y="4673240"/>
            <a:ext cx="7973317" cy="940520"/>
            <a:chOff x="0" y="0"/>
            <a:chExt cx="10631089" cy="125402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011624" y="329622"/>
              <a:ext cx="4216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55873" y="331738"/>
              <a:ext cx="6954893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2F2F2"/>
                  </a:solidFill>
                  <a:ea typeface="Tlab 돋움 미디움"/>
                </a:rPr>
                <a:t>초반 UI 설계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742829" y="6438751"/>
            <a:ext cx="7973317" cy="940520"/>
            <a:chOff x="0" y="0"/>
            <a:chExt cx="10631089" cy="125402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1011624" y="329622"/>
              <a:ext cx="4216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055873" y="331738"/>
              <a:ext cx="6954893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2F2F2"/>
                  </a:solidFill>
                  <a:ea typeface="Tlab 돋움 미디움"/>
                </a:rPr>
                <a:t>기능 설계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103753" y="1920785"/>
            <a:ext cx="425758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뚠뚠이"/>
              </a:rPr>
              <a:t>목    차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742829" y="8204262"/>
            <a:ext cx="7973317" cy="940520"/>
            <a:chOff x="0" y="0"/>
            <a:chExt cx="10631089" cy="1254027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1011624" y="329622"/>
              <a:ext cx="4216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5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055873" y="331738"/>
              <a:ext cx="6954893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2F2F2"/>
                  </a:solidFill>
                  <a:latin typeface="Tlab 돋움 미디움"/>
                </a:rPr>
                <a:t>ER-Diagram DB 모델링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660" r="2085"/>
          <a:stretch>
            <a:fillRect/>
          </a:stretch>
        </p:blipFill>
        <p:spPr>
          <a:xfrm>
            <a:off x="653696" y="462383"/>
            <a:ext cx="7999095" cy="45940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4144" r="2046"/>
          <a:stretch>
            <a:fillRect/>
          </a:stretch>
        </p:blipFill>
        <p:spPr>
          <a:xfrm>
            <a:off x="653696" y="5197942"/>
            <a:ext cx="7999095" cy="46266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8" name="TextBox 8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마이 페이지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02610" y="3318108"/>
            <a:ext cx="6192244" cy="505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비밀번호를 수정할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기존 비밀번호를 체크하고 동일할 때 변경 가능함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회원 탈퇴를 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회원 탈퇴 시 회원이 작성한 이력서도 함께 삭제됨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355" r="3355"/>
          <a:stretch>
            <a:fillRect/>
          </a:stretch>
        </p:blipFill>
        <p:spPr>
          <a:xfrm>
            <a:off x="548510" y="5193530"/>
            <a:ext cx="8209467" cy="47636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3158" r="2960"/>
          <a:stretch>
            <a:fillRect/>
          </a:stretch>
        </p:blipFill>
        <p:spPr>
          <a:xfrm>
            <a:off x="548510" y="329800"/>
            <a:ext cx="8209467" cy="473362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8" name="TextBox 8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마이 페이지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02610" y="3318108"/>
            <a:ext cx="6192244" cy="623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좋아요한 공고목록을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공고의 상태(진행중, 마감)를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클릭 시 해당 공고 상세보기 페이지로 이동함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구독한 공고 목록을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구독한 회사가 작성한 공고 목록을 볼 수 있으며, 공고의 상태를 알 수 있음(모집중, 모집완료)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 클릭 시 해당 공고 상세보기 페이지로 이동, 회사명 클릭 시 해당 회사의 상세보기 페이지로   이동함 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857" r="2916"/>
          <a:stretch>
            <a:fillRect/>
          </a:stretch>
        </p:blipFill>
        <p:spPr>
          <a:xfrm>
            <a:off x="415176" y="432919"/>
            <a:ext cx="8476136" cy="942116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기업서비스 가입 페이지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회사명, 주소, 메일, 사업자번호, 지역, 소개, 설립연도, 사원 수를 입력하면 가입할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약관동의 체크 시 가입이 가능함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각각의 요소가 유효한지 체크해야 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가능함(가입한 회원만 사용 가능)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526" r="3526"/>
          <a:stretch>
            <a:fillRect/>
          </a:stretch>
        </p:blipFill>
        <p:spPr>
          <a:xfrm>
            <a:off x="645628" y="5247790"/>
            <a:ext cx="8015231" cy="46879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2945" r="3120"/>
          <a:stretch>
            <a:fillRect/>
          </a:stretch>
        </p:blipFill>
        <p:spPr>
          <a:xfrm>
            <a:off x="645628" y="351238"/>
            <a:ext cx="8015231" cy="464597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8" name="TextBox 8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기업 페이지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02610" y="3318108"/>
            <a:ext cx="6192244" cy="505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채용 중인 공고의 목록과 상태를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클릭 시 해당 공고의 상세보기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공고의 제목을 검색할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공개된 이력서를 기준으로 구인 중인 공고의 포지션을 구직하는 이력서를 확인할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제안(구인)을 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066" r="2830"/>
          <a:stretch>
            <a:fillRect/>
          </a:stretch>
        </p:blipFill>
        <p:spPr>
          <a:xfrm>
            <a:off x="1028700" y="291868"/>
            <a:ext cx="7196583" cy="463191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기업 페이지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623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구인중인 공고 목록을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클릭 시 해당 공고 페이지로 이동할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 수정 페이지로 이동할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 별 지원자 관리 페이지로 이동할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공고 추가 페이지로 이동할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lab 돋움 미디움"/>
              </a:rPr>
              <a:t>\공고 별 지원자 목록을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지원자의 상태(지원접수, 서류검토, 면접, 최종합격)을 볼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지원자를 선택하여 상태를 변경할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지원자 클릭 시 이력서를 볼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3740" r="2898"/>
          <a:stretch>
            <a:fillRect/>
          </a:stretch>
        </p:blipFill>
        <p:spPr>
          <a:xfrm>
            <a:off x="1028700" y="5180427"/>
            <a:ext cx="7196583" cy="48147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6" name="TextBox 6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기업 페이지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02610" y="3318108"/>
            <a:ext cx="6192244" cy="42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제목, 설명글, 직군, 경력, 나이, 마감일을 작성해 공고를 추가할 수 있다.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기업의 정보(사진, 소개글)를 수정할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3252" r="2778"/>
          <a:stretch>
            <a:fillRect/>
          </a:stretch>
        </p:blipFill>
        <p:spPr>
          <a:xfrm>
            <a:off x="267682" y="220781"/>
            <a:ext cx="6468042" cy="62708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2393" r="4622"/>
          <a:stretch>
            <a:fillRect/>
          </a:stretch>
        </p:blipFill>
        <p:spPr>
          <a:xfrm>
            <a:off x="1927832" y="5143500"/>
            <a:ext cx="7216168" cy="47983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355" r="2565"/>
          <a:stretch>
            <a:fillRect/>
          </a:stretch>
        </p:blipFill>
        <p:spPr>
          <a:xfrm>
            <a:off x="734970" y="5473099"/>
            <a:ext cx="7836547" cy="45196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3256" r="2558"/>
          <a:stretch>
            <a:fillRect/>
          </a:stretch>
        </p:blipFill>
        <p:spPr>
          <a:xfrm>
            <a:off x="734970" y="294274"/>
            <a:ext cx="7836547" cy="495022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8" name="TextBox 8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기업 페이지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02610" y="3318108"/>
            <a:ext cx="6192244" cy="505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기업의 기본 정보(회사명, 주소, 메일, 지역, 직원 수)를 수정할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기업 서비스 해지를 할 수 있음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서비스 해지 시 기업이 작성한 공고가 삭제됨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 시 사용 가능함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610770"/>
            <a:ext cx="7374315" cy="90654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00062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D0D12"/>
                </a:solidFill>
                <a:latin typeface="뚠뚠이"/>
              </a:rPr>
              <a:t>ER-Diagram DB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14722" cy="10287000"/>
            <a:chOff x="0" y="0"/>
            <a:chExt cx="62836925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38503" y="646977"/>
            <a:ext cx="7089518" cy="899304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메인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468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 메인 페이지 최상단의 가장 인기많은(조회수 + 좋아요) 공고글 중 하나를 띄움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메인 페이지 로그인 유무에 따라 추천하는 공고가 달라짐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로그인 O : 지정한 포지션의 값을 받아와 해당 포지션을 구인하는 공고들 중 랜덤으로 목록을 띄움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로그인 X : 공고들 중 인기많은(조회수 + 좋아요) 공고들 중 랜덤으로 목록을 띄움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회원가입 유도 광고 배너에 병합 후 링크 연결 예정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그 외 광고 배너에 외부 링크 연결 완료함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링크 연결 완료함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37997" y="646955"/>
            <a:ext cx="7135954" cy="887172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공고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339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페이지 검색 기능 구현 중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포지션, 지역, 경력, 보유 스킬, 정렬(최신, 인기순)을 정할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목록 페이징 구현 완료함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선택 시 해당 공고의 상세 페이지로 이동이 가능하며, 상세 페이지에서 공고의 상세 내용을 확인할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별 링크 연결 완료함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작업 완료함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2829" y="1939835"/>
            <a:ext cx="7973317" cy="940520"/>
            <a:chOff x="0" y="0"/>
            <a:chExt cx="10631089" cy="125402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011624" y="329622"/>
              <a:ext cx="4216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055873" y="331738"/>
              <a:ext cx="6954893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2F2F2"/>
                  </a:solidFill>
                  <a:ea typeface="Tlab 돋움 미디움"/>
                </a:rPr>
                <a:t>화면 설계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42829" y="3762105"/>
            <a:ext cx="7973317" cy="940520"/>
            <a:chOff x="0" y="0"/>
            <a:chExt cx="10631089" cy="12540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011624" y="329622"/>
              <a:ext cx="4216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55873" y="331738"/>
              <a:ext cx="6954893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2F2F2"/>
                  </a:solidFill>
                  <a:ea typeface="Tlab 돋움 미디움"/>
                </a:rPr>
                <a:t>동영상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42829" y="5584375"/>
            <a:ext cx="7973317" cy="940520"/>
            <a:chOff x="0" y="0"/>
            <a:chExt cx="10631089" cy="125402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011624" y="329622"/>
              <a:ext cx="4216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7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55873" y="331738"/>
              <a:ext cx="6954893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2F2F2"/>
                  </a:solidFill>
                  <a:latin typeface="Tlab 돋움 미디움"/>
                </a:rPr>
                <a:t>Git Commit List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742829" y="7406645"/>
            <a:ext cx="7973317" cy="940520"/>
            <a:chOff x="0" y="0"/>
            <a:chExt cx="10631089" cy="125402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1011624" y="329622"/>
              <a:ext cx="4216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8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055873" y="331738"/>
              <a:ext cx="6954893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2F2F2"/>
                  </a:solidFill>
                  <a:ea typeface="Tlab 돋움 미디움"/>
                </a:rPr>
                <a:t>소감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103753" y="1920785"/>
            <a:ext cx="425758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뚠뚠이"/>
              </a:rPr>
              <a:t>목    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03241" y="565215"/>
            <a:ext cx="7282068" cy="91565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공고 상세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382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상세보기 화면의 기업 명 클릭 시 해당 기업의 상세보기 페이지로 이동할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지원하기 (구현예정)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좋아요, 취소하기 (구현예정)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기업 구독하기 (구현예정)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상세보기 하단에 공고의 포지션을 구인하는 공고들 중 랜덤으로 목록을 띄웠고, 공고 클릭 시 해당 공고 상세페이지로 이동 가능하도록 링크 연결 완료함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14722" cy="10287000"/>
            <a:chOff x="0" y="0"/>
            <a:chExt cx="62836925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7874" y="653335"/>
            <a:ext cx="8028101" cy="898033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기업 상세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168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기업의 정보를 볼 수 있으며, 페이지 하단에 기업이 작성한 공고목록을 띄움.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클릭시 해당 공고로 이동하도록 링크를 연결함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7471"/>
            <a:ext cx="8414722" cy="10601942"/>
            <a:chOff x="0" y="0"/>
            <a:chExt cx="62836925" cy="79169993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692145" cy="79025213"/>
            </a:xfrm>
            <a:custGeom>
              <a:avLst/>
              <a:gdLst/>
              <a:ahLst/>
              <a:cxnLst/>
              <a:rect l="l" t="t" r="r" b="b"/>
              <a:pathLst>
                <a:path w="62692145" h="79025213">
                  <a:moveTo>
                    <a:pt x="0" y="0"/>
                  </a:moveTo>
                  <a:lnTo>
                    <a:pt x="62692145" y="0"/>
                  </a:lnTo>
                  <a:lnTo>
                    <a:pt x="62692145" y="79025213"/>
                  </a:lnTo>
                  <a:lnTo>
                    <a:pt x="0" y="7902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2836927" cy="79169995"/>
            </a:xfrm>
            <a:custGeom>
              <a:avLst/>
              <a:gdLst/>
              <a:ahLst/>
              <a:cxnLst/>
              <a:rect l="l" t="t" r="r" b="b"/>
              <a:pathLst>
                <a:path w="62836927" h="79169995">
                  <a:moveTo>
                    <a:pt x="62692142" y="79025210"/>
                  </a:moveTo>
                  <a:lnTo>
                    <a:pt x="62836927" y="79025210"/>
                  </a:lnTo>
                  <a:lnTo>
                    <a:pt x="62836927" y="79169995"/>
                  </a:lnTo>
                  <a:lnTo>
                    <a:pt x="62692142" y="79169995"/>
                  </a:lnTo>
                  <a:lnTo>
                    <a:pt x="62692142" y="790252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9025210"/>
                  </a:lnTo>
                  <a:lnTo>
                    <a:pt x="0" y="79025210"/>
                  </a:lnTo>
                  <a:lnTo>
                    <a:pt x="0" y="144780"/>
                  </a:lnTo>
                  <a:close/>
                  <a:moveTo>
                    <a:pt x="0" y="79025210"/>
                  </a:moveTo>
                  <a:lnTo>
                    <a:pt x="144780" y="79025210"/>
                  </a:lnTo>
                  <a:lnTo>
                    <a:pt x="144780" y="79169995"/>
                  </a:lnTo>
                  <a:lnTo>
                    <a:pt x="0" y="79169995"/>
                  </a:lnTo>
                  <a:lnTo>
                    <a:pt x="0" y="79025210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9025210"/>
                  </a:lnTo>
                  <a:lnTo>
                    <a:pt x="62692142" y="79025210"/>
                  </a:lnTo>
                  <a:lnTo>
                    <a:pt x="62692142" y="144780"/>
                  </a:lnTo>
                  <a:close/>
                  <a:moveTo>
                    <a:pt x="144780" y="79025210"/>
                  </a:moveTo>
                  <a:lnTo>
                    <a:pt x="62692142" y="79025210"/>
                  </a:lnTo>
                  <a:lnTo>
                    <a:pt x="62692142" y="79169995"/>
                  </a:lnTo>
                  <a:lnTo>
                    <a:pt x="144780" y="79169995"/>
                  </a:lnTo>
                  <a:lnTo>
                    <a:pt x="144780" y="79025210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54650" y="269046"/>
            <a:ext cx="5135646" cy="982898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이력서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125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이력서 관리(목록) 페이지로 이동 가능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새 이력서 작성 페이지로 이동 가능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14722" cy="10287000"/>
            <a:chOff x="0" y="0"/>
            <a:chExt cx="62836925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35387" y="409868"/>
            <a:ext cx="7423913" cy="946726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이력서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125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새 이력서 작성 페이지에서 새 이력서를 작성할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이력서 수정 페이지에서 기존 이력서를 수정할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14722" cy="10287000"/>
            <a:chOff x="0" y="0"/>
            <a:chExt cx="62836925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3509" y="2646684"/>
            <a:ext cx="8606619" cy="499363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이력서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168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새 이력서 작성 페이지로 이동할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해당 이력서 클릭 시 이력서 수정하기 페이지로 이동함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이력서 삭제 버튼 클릭 시 해당 이력서 삭제됨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24950" y="1410144"/>
            <a:ext cx="8523322" cy="74667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로그인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5465" y="2970530"/>
            <a:ext cx="6385247" cy="296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로그인 기능 : 성공 or 실패 시 alert창을 띄움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헤더 로그인/미로그인 기능 : userId 세션에 따라 header에 나타나는 메뉴가 다르게 뜨도록 작업함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로그아웃 기능: 로그아웃을 하면 header가 변경된다.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  <a:p>
            <a:pPr>
              <a:lnSpc>
                <a:spcPts val="3420"/>
              </a:lnSpc>
            </a:pPr>
            <a:endParaRPr lang="en-US" sz="2000">
              <a:solidFill>
                <a:srgbClr val="F2F2F2"/>
              </a:solidFill>
              <a:latin typeface="Tlab 돋움 레귤러"/>
            </a:endParaRP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추후 변경할 부분: 로그인/로그아웃 시 mainpage로 이동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92"/>
          <a:stretch>
            <a:fillRect/>
          </a:stretch>
        </p:blipFill>
        <p:spPr>
          <a:xfrm>
            <a:off x="10030704" y="646977"/>
            <a:ext cx="6748624" cy="895102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회원가입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5465" y="2970530"/>
            <a:ext cx="6385247" cy="39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0428"/>
          <a:stretch>
            <a:fillRect/>
          </a:stretch>
        </p:blipFill>
        <p:spPr>
          <a:xfrm>
            <a:off x="8800262" y="1943786"/>
            <a:ext cx="9094641" cy="639942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마이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253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이름/이메일/전화번호 변경 시 DB에 저장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로그인 시 Model에 저장된 값을 통해 해당 userId로    이동함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  <a:p>
            <a:pPr>
              <a:lnSpc>
                <a:spcPts val="3420"/>
              </a:lnSpc>
            </a:pPr>
            <a:endParaRPr lang="en-US" sz="2000">
              <a:solidFill>
                <a:srgbClr val="F2F2F2"/>
              </a:solidFill>
              <a:latin typeface="Tlab 돋움 레귤러"/>
            </a:endParaRP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추후 변경할 부분: 유효성 검사, 사진 변경하기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266"/>
          <a:stretch>
            <a:fillRect/>
          </a:stretch>
        </p:blipFill>
        <p:spPr>
          <a:xfrm>
            <a:off x="8944135" y="1189356"/>
            <a:ext cx="8778518" cy="79082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마이</a:t>
              </a:r>
              <a:r>
                <a:rPr lang="en-US" sz="2800">
                  <a:solidFill>
                    <a:srgbClr val="9F9F9F"/>
                  </a:solidFill>
                  <a:latin typeface="Tlab 돋움 미디움"/>
                </a:rPr>
                <a:t>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39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41159" y="2389609"/>
            <a:ext cx="9148039" cy="55077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마이</a:t>
              </a:r>
              <a:r>
                <a:rPr lang="en-US" sz="2800">
                  <a:solidFill>
                    <a:srgbClr val="9F9F9F"/>
                  </a:solidFill>
                  <a:latin typeface="Tlab 돋움 미디움"/>
                </a:rPr>
                <a:t>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296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&lt;input&gt;태그에 type="password"를 사용해 암호화 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새 비밀번호와 비밀번호 확인의 값이 일치, 불일치 할 때 alert창을 띄움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  <a:p>
            <a:pPr>
              <a:lnSpc>
                <a:spcPts val="3420"/>
              </a:lnSpc>
            </a:pPr>
            <a:endParaRPr lang="en-US" sz="2000">
              <a:solidFill>
                <a:srgbClr val="F2F2F2"/>
              </a:solidFill>
              <a:latin typeface="Tlab 돋움 레귤러"/>
            </a:endParaRP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추후 변경할 부분: 현재 비밀번호를 입력 시 일치한지 확인, 유효성 검사</a:t>
            </a:r>
            <a:r>
              <a:rPr lang="en-US" sz="2000">
                <a:solidFill>
                  <a:srgbClr val="F2F2F2"/>
                </a:solidFill>
                <a:latin typeface="Tlab 돋움 레귤러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40697"/>
            <a:ext cx="9448241" cy="7205605"/>
            <a:chOff x="0" y="0"/>
            <a:chExt cx="70554728" cy="538078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70409950" cy="53663071"/>
            </a:xfrm>
            <a:custGeom>
              <a:avLst/>
              <a:gdLst/>
              <a:ahLst/>
              <a:cxnLst/>
              <a:rect l="l" t="t" r="r" b="b"/>
              <a:pathLst>
                <a:path w="70409950" h="53663071">
                  <a:moveTo>
                    <a:pt x="0" y="0"/>
                  </a:moveTo>
                  <a:lnTo>
                    <a:pt x="70409950" y="0"/>
                  </a:lnTo>
                  <a:lnTo>
                    <a:pt x="70409950" y="53663071"/>
                  </a:lnTo>
                  <a:lnTo>
                    <a:pt x="0" y="53663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FFC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0554726" cy="53807847"/>
            </a:xfrm>
            <a:custGeom>
              <a:avLst/>
              <a:gdLst/>
              <a:ahLst/>
              <a:cxnLst/>
              <a:rect l="l" t="t" r="r" b="b"/>
              <a:pathLst>
                <a:path w="70554726" h="53807847">
                  <a:moveTo>
                    <a:pt x="70409947" y="53663069"/>
                  </a:moveTo>
                  <a:lnTo>
                    <a:pt x="70554726" y="53663069"/>
                  </a:lnTo>
                  <a:lnTo>
                    <a:pt x="70554726" y="53807847"/>
                  </a:lnTo>
                  <a:lnTo>
                    <a:pt x="70409947" y="53807847"/>
                  </a:lnTo>
                  <a:lnTo>
                    <a:pt x="70409947" y="536630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3663069"/>
                  </a:lnTo>
                  <a:lnTo>
                    <a:pt x="0" y="53663069"/>
                  </a:lnTo>
                  <a:lnTo>
                    <a:pt x="0" y="144780"/>
                  </a:lnTo>
                  <a:close/>
                  <a:moveTo>
                    <a:pt x="0" y="53663069"/>
                  </a:moveTo>
                  <a:lnTo>
                    <a:pt x="144780" y="53663069"/>
                  </a:lnTo>
                  <a:lnTo>
                    <a:pt x="144780" y="53807847"/>
                  </a:lnTo>
                  <a:lnTo>
                    <a:pt x="0" y="53807847"/>
                  </a:lnTo>
                  <a:lnTo>
                    <a:pt x="0" y="53663069"/>
                  </a:lnTo>
                  <a:close/>
                  <a:moveTo>
                    <a:pt x="70409947" y="144780"/>
                  </a:moveTo>
                  <a:lnTo>
                    <a:pt x="70554726" y="144780"/>
                  </a:lnTo>
                  <a:lnTo>
                    <a:pt x="70554726" y="53663069"/>
                  </a:lnTo>
                  <a:lnTo>
                    <a:pt x="70409947" y="53663069"/>
                  </a:lnTo>
                  <a:lnTo>
                    <a:pt x="70409947" y="144780"/>
                  </a:lnTo>
                  <a:close/>
                  <a:moveTo>
                    <a:pt x="144780" y="53663069"/>
                  </a:moveTo>
                  <a:lnTo>
                    <a:pt x="70409947" y="53663069"/>
                  </a:lnTo>
                  <a:lnTo>
                    <a:pt x="70409947" y="53807847"/>
                  </a:lnTo>
                  <a:lnTo>
                    <a:pt x="144780" y="53807847"/>
                  </a:lnTo>
                  <a:lnTo>
                    <a:pt x="144780" y="53663069"/>
                  </a:lnTo>
                  <a:close/>
                  <a:moveTo>
                    <a:pt x="70409947" y="0"/>
                  </a:moveTo>
                  <a:lnTo>
                    <a:pt x="70554726" y="0"/>
                  </a:lnTo>
                  <a:lnTo>
                    <a:pt x="70554726" y="144780"/>
                  </a:lnTo>
                  <a:lnTo>
                    <a:pt x="70409947" y="144780"/>
                  </a:lnTo>
                  <a:lnTo>
                    <a:pt x="704099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0409947" y="0"/>
                  </a:lnTo>
                  <a:lnTo>
                    <a:pt x="704099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4000"/>
          </a:blip>
          <a:srcRect r="1886"/>
          <a:stretch>
            <a:fillRect/>
          </a:stretch>
        </p:blipFill>
        <p:spPr>
          <a:xfrm>
            <a:off x="10296690" y="1771796"/>
            <a:ext cx="8354557" cy="851520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240241" y="3934057"/>
            <a:ext cx="7386110" cy="2418887"/>
            <a:chOff x="0" y="0"/>
            <a:chExt cx="9848147" cy="3225182"/>
          </a:xfrm>
        </p:grpSpPr>
        <p:sp>
          <p:nvSpPr>
            <p:cNvPr id="7" name="TextBox 7"/>
            <p:cNvSpPr txBox="1"/>
            <p:nvPr/>
          </p:nvSpPr>
          <p:spPr>
            <a:xfrm>
              <a:off x="0" y="2003654"/>
              <a:ext cx="9848147" cy="1221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000000"/>
                  </a:solidFill>
                  <a:latin typeface="Tlab 돋움 미디움"/>
                </a:rPr>
                <a:t>— 구인구직 사이트.</a:t>
              </a:r>
            </a:p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000000"/>
                  </a:solidFill>
                  <a:latin typeface="Tlab 돋움 미디움"/>
                </a:rPr>
                <a:t>Wanted 웹사이트를 참고하여 서비스를 구현했습니다.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963"/>
              <a:ext cx="9848147" cy="1364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1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0000"/>
                  </a:solidFill>
                  <a:ea typeface="뚠뚠이"/>
                </a:rPr>
                <a:t>구해줘용 이란?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540697"/>
            <a:ext cx="9448241" cy="1636638"/>
            <a:chOff x="0" y="0"/>
            <a:chExt cx="70554728" cy="12221590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70409950" cy="12076810"/>
            </a:xfrm>
            <a:custGeom>
              <a:avLst/>
              <a:gdLst/>
              <a:ahLst/>
              <a:cxnLst/>
              <a:rect l="l" t="t" r="r" b="b"/>
              <a:pathLst>
                <a:path w="70409950" h="12076810">
                  <a:moveTo>
                    <a:pt x="0" y="0"/>
                  </a:moveTo>
                  <a:lnTo>
                    <a:pt x="70409950" y="0"/>
                  </a:lnTo>
                  <a:lnTo>
                    <a:pt x="70409950" y="12076810"/>
                  </a:lnTo>
                  <a:lnTo>
                    <a:pt x="0" y="12076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554726" cy="12221590"/>
            </a:xfrm>
            <a:custGeom>
              <a:avLst/>
              <a:gdLst/>
              <a:ahLst/>
              <a:cxnLst/>
              <a:rect l="l" t="t" r="r" b="b"/>
              <a:pathLst>
                <a:path w="70554726" h="12221590">
                  <a:moveTo>
                    <a:pt x="70409947" y="12076810"/>
                  </a:moveTo>
                  <a:lnTo>
                    <a:pt x="70554726" y="12076810"/>
                  </a:lnTo>
                  <a:lnTo>
                    <a:pt x="70554726" y="12221590"/>
                  </a:lnTo>
                  <a:lnTo>
                    <a:pt x="70409947" y="12221590"/>
                  </a:lnTo>
                  <a:lnTo>
                    <a:pt x="70409947" y="120768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076810"/>
                  </a:lnTo>
                  <a:lnTo>
                    <a:pt x="0" y="12076810"/>
                  </a:lnTo>
                  <a:lnTo>
                    <a:pt x="0" y="144780"/>
                  </a:lnTo>
                  <a:close/>
                  <a:moveTo>
                    <a:pt x="0" y="12076810"/>
                  </a:moveTo>
                  <a:lnTo>
                    <a:pt x="144780" y="12076810"/>
                  </a:lnTo>
                  <a:lnTo>
                    <a:pt x="144780" y="12221590"/>
                  </a:lnTo>
                  <a:lnTo>
                    <a:pt x="0" y="12221590"/>
                  </a:lnTo>
                  <a:lnTo>
                    <a:pt x="0" y="12076810"/>
                  </a:lnTo>
                  <a:close/>
                  <a:moveTo>
                    <a:pt x="70409947" y="144780"/>
                  </a:moveTo>
                  <a:lnTo>
                    <a:pt x="70554726" y="144780"/>
                  </a:lnTo>
                  <a:lnTo>
                    <a:pt x="70554726" y="12076810"/>
                  </a:lnTo>
                  <a:lnTo>
                    <a:pt x="70409947" y="12076810"/>
                  </a:lnTo>
                  <a:lnTo>
                    <a:pt x="70409947" y="144780"/>
                  </a:lnTo>
                  <a:close/>
                  <a:moveTo>
                    <a:pt x="144780" y="12076810"/>
                  </a:moveTo>
                  <a:lnTo>
                    <a:pt x="70409947" y="12076810"/>
                  </a:lnTo>
                  <a:lnTo>
                    <a:pt x="70409947" y="12221590"/>
                  </a:lnTo>
                  <a:lnTo>
                    <a:pt x="144780" y="12221590"/>
                  </a:lnTo>
                  <a:lnTo>
                    <a:pt x="144780" y="12076810"/>
                  </a:lnTo>
                  <a:close/>
                  <a:moveTo>
                    <a:pt x="70409947" y="0"/>
                  </a:moveTo>
                  <a:lnTo>
                    <a:pt x="70554726" y="0"/>
                  </a:lnTo>
                  <a:lnTo>
                    <a:pt x="70554726" y="144780"/>
                  </a:lnTo>
                  <a:lnTo>
                    <a:pt x="70409947" y="144780"/>
                  </a:lnTo>
                  <a:lnTo>
                    <a:pt x="704099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0409947" y="0"/>
                  </a:lnTo>
                  <a:lnTo>
                    <a:pt x="704099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240241" y="1816091"/>
            <a:ext cx="601078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F2F2F2"/>
                </a:solidFill>
                <a:ea typeface="뚠뚠이"/>
              </a:rPr>
              <a:t>프로젝트 소개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27923" y="2439904"/>
            <a:ext cx="9018459" cy="540719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마이</a:t>
              </a:r>
              <a:r>
                <a:rPr lang="en-US" sz="2800">
                  <a:solidFill>
                    <a:srgbClr val="9F9F9F"/>
                  </a:solidFill>
                  <a:latin typeface="Tlab 돋움 미디움"/>
                </a:rPr>
                <a:t>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82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동의하기 버튼을 누르면 DB에 저장된 user 값이 삭제됨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12587" y="1055325"/>
            <a:ext cx="9045530" cy="81763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마이</a:t>
              </a:r>
              <a:r>
                <a:rPr lang="en-US" sz="2800">
                  <a:solidFill>
                    <a:srgbClr val="9F9F9F"/>
                  </a:solidFill>
                  <a:latin typeface="Tlab 돋움 미디움"/>
                </a:rPr>
                <a:t>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510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포지션 미설정 시 추천 공고를 랜덤으로, 포지션 설정 시 포지션에 맞는 추천 공고 목록을 생성함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MyBatis로 받은 Dto들을 한번에 Model에 담아가기 위해 따로 추가Dto를 생성하여 검색어, List타입의 Dto를 선언해 데이터를 뷰로 가져가도록 구현함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계정 정보를 볼 수 있고, 수정하는 페이지로 이동가능함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지원현황, 좋아요, 받은 요청, 구독 개수를 count함수를 사용하는 쿼리를 만들어 구현하였고, 클릭 시 해당 페이지로 이동 가능함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지원 현황에 전체, 지원 완료, 최종합격의 개수를 수 있으며 클릭 시 해당 페이지로 이동함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55923" y="183735"/>
            <a:ext cx="5444763" cy="48741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02020" y="2760340"/>
            <a:ext cx="6834373" cy="39543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15914" y="5881821"/>
            <a:ext cx="6048389" cy="372208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655923" y="8259318"/>
            <a:ext cx="4165520" cy="161178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655923" y="8259318"/>
            <a:ext cx="4165520" cy="1611784"/>
            <a:chOff x="0" y="0"/>
            <a:chExt cx="1097092" cy="424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092" cy="424503"/>
            </a:xfrm>
            <a:custGeom>
              <a:avLst/>
              <a:gdLst/>
              <a:ahLst/>
              <a:cxnLst/>
              <a:rect l="l" t="t" r="r" b="b"/>
              <a:pathLst>
                <a:path w="1097092" h="424503">
                  <a:moveTo>
                    <a:pt x="0" y="0"/>
                  </a:moveTo>
                  <a:lnTo>
                    <a:pt x="1097092" y="0"/>
                  </a:lnTo>
                  <a:lnTo>
                    <a:pt x="1097092" y="424503"/>
                  </a:lnTo>
                  <a:lnTo>
                    <a:pt x="0" y="424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33FFCC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마이</a:t>
              </a:r>
              <a:r>
                <a:rPr lang="en-US" sz="2800">
                  <a:solidFill>
                    <a:srgbClr val="9F9F9F"/>
                  </a:solidFill>
                  <a:latin typeface="Tlab 돋움 미디움"/>
                </a:rPr>
                <a:t> 페이지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54990" y="2970530"/>
            <a:ext cx="6385247" cy="339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MyBatis로 받은 Dto들을 한번에 Model에 담아가기 위해 따로 추가Dto를 생성하여 검색어, List타입의 Dto를 선언해 데이터를 뷰로 가져가도록 구현함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전체 지원, 완료, 최종 합격 개수를 볼 수 있으며 클릭 시 해당되는 공고의 진행상태를 모아서 확인할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쿼리스트링으로 검색어 값을 받아 회사명을 검색하여 해당 회사의 공고를 모아 볼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80928" y="646977"/>
            <a:ext cx="9104403" cy="54707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16163"/>
          <a:stretch>
            <a:fillRect/>
          </a:stretch>
        </p:blipFill>
        <p:spPr>
          <a:xfrm>
            <a:off x="8880928" y="6324871"/>
            <a:ext cx="9104403" cy="342071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마이</a:t>
              </a:r>
              <a:r>
                <a:rPr lang="en-US" sz="2800">
                  <a:solidFill>
                    <a:srgbClr val="9F9F9F"/>
                  </a:solidFill>
                  <a:latin typeface="Tlab 돋움 미디움"/>
                </a:rPr>
                <a:t> 페이지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4990" y="2970530"/>
            <a:ext cx="6385247" cy="382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MyBatis로 받은 Dto들을 한번에 Model에 담아가기 위해 따로 추가Dto를 생성하여 검색어, List타입의 Dto를 선언해 데이터를 뷰로 가져가도록 구현함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기업으로 부터 제안을 받으면 요청한 기업명, 포지션명, 작성 시간, 진행상태를 볼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진행 상태는 공고의 마감일과 비교하여 모집중, 마감으로 구현하였다.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기업명을 검색하여 해당 기업의 제안만 볼 수 있다.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24846" y="570069"/>
            <a:ext cx="8038251" cy="49914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5569" y="4730850"/>
            <a:ext cx="8237642" cy="500806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마이</a:t>
              </a:r>
              <a:r>
                <a:rPr lang="en-US" sz="2800">
                  <a:solidFill>
                    <a:srgbClr val="9F9F9F"/>
                  </a:solidFill>
                  <a:latin typeface="Tlab 돋움 미디움"/>
                </a:rPr>
                <a:t> 페이지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4990" y="2970530"/>
            <a:ext cx="6385247" cy="639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웹소켓 설정 파일에 @Confiquration과 @EnableWeb SocketMessageBroker 두 개의 어노테이션을 붙이고 WebSocketMessageBrokerConfigurer를 구현해, 구독하는 주소와 메세지를 받을 목적지 앞에 주소를 설정하는 메서드와 웹소켓의 연결이 끊겼을 경우 접속할 end point를 설정하는 메서드를 오버라이딩하여 사용함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JavaScript로 SockKs와 stomp.js를 사용하여 설정한 endpoint에 연결하여 연결이 되면 클라이언트가 구독하는 주소의 목적지로 알림을 보냄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개인 회원이 회사로부터 입사 요청을 받으면 헤더 알림에 알림 개수가 뜨고, 마이페이지에 받은 요청의 푸시 알림이 뜨도록 구현함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기업 회원이 올린 공고에 지원자가 지원하면 기업 회원에게 푸시 알림이 뜨도록 구현함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74105" y="3065780"/>
            <a:ext cx="9217741" cy="415621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구독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125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현재 구독중인 회사의 공고목록을 볼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진행중인 공고 유무를 볼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2069" y="3258892"/>
            <a:ext cx="8958135" cy="37692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좋아요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168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좋아요한 공고 목록을 띄우고, 진행중인 공고 유무를 볼 수 있도록 구현함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endParaRPr lang="en-US" sz="2000">
              <a:solidFill>
                <a:srgbClr val="F2F2F2"/>
              </a:solidFill>
              <a:ea typeface="Tlab 돋움 레귤러"/>
            </a:endParaRP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71093" y="679613"/>
            <a:ext cx="7084834" cy="89277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41838" y="8022654"/>
            <a:ext cx="6472812" cy="186389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841838" y="8022654"/>
            <a:ext cx="6472812" cy="1863899"/>
            <a:chOff x="0" y="0"/>
            <a:chExt cx="1704774" cy="4909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4774" cy="490903"/>
            </a:xfrm>
            <a:custGeom>
              <a:avLst/>
              <a:gdLst/>
              <a:ahLst/>
              <a:cxnLst/>
              <a:rect l="l" t="t" r="r" b="b"/>
              <a:pathLst>
                <a:path w="1704774" h="490903">
                  <a:moveTo>
                    <a:pt x="0" y="0"/>
                  </a:moveTo>
                  <a:lnTo>
                    <a:pt x="1704774" y="0"/>
                  </a:lnTo>
                  <a:lnTo>
                    <a:pt x="1704774" y="490903"/>
                  </a:lnTo>
                  <a:lnTo>
                    <a:pt x="0" y="490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33FFCC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기업 서비스 가입 페이지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54990" y="2970530"/>
            <a:ext cx="6385247" cy="657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회사이름/주소/메일/사업자번호/지역/회사소개/설립연도/직원수/체크받스 체크 입력 및 유효성 검사 후 DB로 insert함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도로명 주소 API를 사용하여 입력칸 클릭 시 자동으로   주소 입력창이 나오도록 구현함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기업서비스 가입 시 빈칸이나 체크박스를 클릭하지 않으면 alert를 사용하여 사용자가 다시 한번 체크하도록 유도함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유효성 검사 내역</a:t>
            </a:r>
          </a:p>
          <a:p>
            <a:pPr marL="345448" lvl="1" indent="-172724">
              <a:lnSpc>
                <a:spcPts val="2736"/>
              </a:lnSpc>
              <a:buFont typeface="Arial"/>
              <a:buChar char="•"/>
            </a:pPr>
            <a:r>
              <a:rPr lang="en-US" sz="1600">
                <a:solidFill>
                  <a:srgbClr val="F2F2F2"/>
                </a:solidFill>
                <a:ea typeface="Tlab 돋움 레귤러"/>
              </a:rPr>
              <a:t>회사명 : 글자수 0 이상</a:t>
            </a:r>
          </a:p>
          <a:p>
            <a:pPr marL="345448" lvl="1" indent="-172724">
              <a:lnSpc>
                <a:spcPts val="2736"/>
              </a:lnSpc>
              <a:buFont typeface="Arial"/>
              <a:buChar char="•"/>
            </a:pPr>
            <a:r>
              <a:rPr lang="en-US" sz="1600">
                <a:solidFill>
                  <a:srgbClr val="F2F2F2"/>
                </a:solidFill>
                <a:ea typeface="Tlab 돋움 레귤러"/>
              </a:rPr>
              <a:t>주소: 글자수 0 이상</a:t>
            </a:r>
          </a:p>
          <a:p>
            <a:pPr marL="345448" lvl="1" indent="-172724">
              <a:lnSpc>
                <a:spcPts val="2736"/>
              </a:lnSpc>
              <a:buFont typeface="Arial"/>
              <a:buChar char="•"/>
            </a:pPr>
            <a:r>
              <a:rPr lang="en-US" sz="1600">
                <a:solidFill>
                  <a:srgbClr val="F2F2F2"/>
                </a:solidFill>
                <a:ea typeface="Tlab 돋움 레귤러"/>
              </a:rPr>
              <a:t>이메일: 영어/특수기호/숫자만 입력가능</a:t>
            </a:r>
          </a:p>
          <a:p>
            <a:pPr marL="345448" lvl="1" indent="-172724">
              <a:lnSpc>
                <a:spcPts val="2736"/>
              </a:lnSpc>
              <a:buFont typeface="Arial"/>
              <a:buChar char="•"/>
            </a:pPr>
            <a:r>
              <a:rPr lang="en-US" sz="1600">
                <a:solidFill>
                  <a:srgbClr val="F2F2F2"/>
                </a:solidFill>
                <a:ea typeface="Tlab 돋움 레귤러"/>
              </a:rPr>
              <a:t>사업자번호: 숫자 입력, 글자수 9~12자만 가능</a:t>
            </a:r>
          </a:p>
          <a:p>
            <a:pPr marL="345448" lvl="1" indent="-172724">
              <a:lnSpc>
                <a:spcPts val="2736"/>
              </a:lnSpc>
              <a:buFont typeface="Arial"/>
              <a:buChar char="•"/>
            </a:pPr>
            <a:r>
              <a:rPr lang="en-US" sz="1600">
                <a:solidFill>
                  <a:srgbClr val="F2F2F2"/>
                </a:solidFill>
                <a:ea typeface="Tlab 돋움 레귤러"/>
              </a:rPr>
              <a:t>지역: 글자 2~4글자만 가능</a:t>
            </a:r>
          </a:p>
          <a:p>
            <a:pPr marL="345448" lvl="1" indent="-172724">
              <a:lnSpc>
                <a:spcPts val="2736"/>
              </a:lnSpc>
              <a:buFont typeface="Arial"/>
              <a:buChar char="•"/>
            </a:pPr>
            <a:r>
              <a:rPr lang="en-US" sz="1600">
                <a:solidFill>
                  <a:srgbClr val="F2F2F2"/>
                </a:solidFill>
                <a:ea typeface="Tlab 돋움 레귤러"/>
              </a:rPr>
              <a:t>회사소개: 글자수 0 이상</a:t>
            </a:r>
          </a:p>
          <a:p>
            <a:pPr marL="345448" lvl="1" indent="-172724">
              <a:lnSpc>
                <a:spcPts val="2736"/>
              </a:lnSpc>
              <a:buFont typeface="Arial"/>
              <a:buChar char="•"/>
            </a:pPr>
            <a:r>
              <a:rPr lang="en-US" sz="1600">
                <a:solidFill>
                  <a:srgbClr val="F2F2F2"/>
                </a:solidFill>
                <a:ea typeface="Tlab 돋움 레귤러"/>
              </a:rPr>
              <a:t>설립년도: 1~10글자</a:t>
            </a:r>
          </a:p>
          <a:p>
            <a:pPr marL="345448" lvl="1" indent="-172724">
              <a:lnSpc>
                <a:spcPts val="2736"/>
              </a:lnSpc>
              <a:buFont typeface="Arial"/>
              <a:buChar char="•"/>
            </a:pPr>
            <a:r>
              <a:rPr lang="en-US" sz="1600">
                <a:solidFill>
                  <a:srgbClr val="F2F2F2"/>
                </a:solidFill>
                <a:ea typeface="Tlab 돋움 레귤러"/>
              </a:rPr>
              <a:t>약관동의: 미체크시 alear창을 띄움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84986" y="2547142"/>
            <a:ext cx="8882277" cy="519271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기업 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125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바로가기 버튼을 누르면 해당 채용공고에 따른 지원자를 볼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15349" y="2418989"/>
            <a:ext cx="9320697" cy="544902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기업 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125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회사에서 원하는 포지션으로 이력서를 작성한 구직자의 이력서를 보거나 취업을 제안할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39494"/>
            <a:ext cx="5163841" cy="5907870"/>
            <a:chOff x="0" y="0"/>
            <a:chExt cx="38560975" cy="4411701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FFC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562080" y="2939494"/>
            <a:ext cx="5163841" cy="5907870"/>
            <a:chOff x="0" y="0"/>
            <a:chExt cx="38560975" cy="44117015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FF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95459" y="2939494"/>
            <a:ext cx="5163841" cy="5907870"/>
            <a:chOff x="0" y="0"/>
            <a:chExt cx="38560975" cy="44117015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FF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14200" y="3279024"/>
            <a:ext cx="4590655" cy="3086100"/>
            <a:chOff x="0" y="0"/>
            <a:chExt cx="120906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6419" y="3672158"/>
            <a:ext cx="3926217" cy="220849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848672" y="3233357"/>
            <a:ext cx="4590655" cy="3086100"/>
            <a:chOff x="0" y="0"/>
            <a:chExt cx="1209061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83145" y="3233357"/>
            <a:ext cx="4590655" cy="3086100"/>
            <a:chOff x="0" y="0"/>
            <a:chExt cx="1209061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532" y="3810792"/>
            <a:ext cx="4268935" cy="223730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70011" y="3369038"/>
            <a:ext cx="2814738" cy="281473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63701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MySQL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81795" y="7520073"/>
            <a:ext cx="405765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데이터베이스 관리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30182" y="1028700"/>
            <a:ext cx="144276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뚠뚠이"/>
              </a:rPr>
              <a:t>사용 프로그램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7039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Spring tools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15175" y="7520073"/>
            <a:ext cx="405765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lab 돋움 미디움"/>
              </a:rPr>
              <a:t>Spring framework 개발 환경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03772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Visual Studio Code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48555" y="7520073"/>
            <a:ext cx="405765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소스 코드 에디터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71"/>
          <a:stretch>
            <a:fillRect/>
          </a:stretch>
        </p:blipFill>
        <p:spPr>
          <a:xfrm>
            <a:off x="8821998" y="2547758"/>
            <a:ext cx="9021986" cy="51914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기업  페이지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4990" y="2970530"/>
            <a:ext cx="6385247" cy="210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채용공고를 작성하거나 수정할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공고 추가 버튼을 누르면 새로운 채용 공고를 작성할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경력, 포지션을 선택하여 해당하는 공고를 모아 볼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176" y="2403405"/>
            <a:ext cx="9018870" cy="5281717"/>
            <a:chOff x="0" y="0"/>
            <a:chExt cx="12025160" cy="70422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3"/>
            <a:stretch>
              <a:fillRect/>
            </a:stretch>
          </p:blipFill>
          <p:spPr>
            <a:xfrm>
              <a:off x="0" y="0"/>
              <a:ext cx="12025160" cy="7042289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>
              <a:off x="8431438" y="956014"/>
              <a:ext cx="3230815" cy="2403479"/>
              <a:chOff x="0" y="0"/>
              <a:chExt cx="781667" cy="58150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81667" cy="581501"/>
              </a:xfrm>
              <a:custGeom>
                <a:avLst/>
                <a:gdLst/>
                <a:ahLst/>
                <a:cxnLst/>
                <a:rect l="l" t="t" r="r" b="b"/>
                <a:pathLst>
                  <a:path w="781667" h="581501">
                    <a:moveTo>
                      <a:pt x="0" y="0"/>
                    </a:moveTo>
                    <a:lnTo>
                      <a:pt x="781667" y="0"/>
                    </a:lnTo>
                    <a:lnTo>
                      <a:pt x="781667" y="581501"/>
                    </a:lnTo>
                    <a:lnTo>
                      <a:pt x="0" y="58150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4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776" y="0"/>
            <a:ext cx="8414722" cy="10287000"/>
            <a:chOff x="0" y="0"/>
            <a:chExt cx="62836925" cy="76818162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62692145" cy="76673381"/>
            </a:xfrm>
            <a:custGeom>
              <a:avLst/>
              <a:gdLst/>
              <a:ahLst/>
              <a:cxnLst/>
              <a:rect l="l" t="t" r="r" b="b"/>
              <a:pathLst>
                <a:path w="62692145" h="76673381">
                  <a:moveTo>
                    <a:pt x="0" y="0"/>
                  </a:moveTo>
                  <a:lnTo>
                    <a:pt x="62692145" y="0"/>
                  </a:lnTo>
                  <a:lnTo>
                    <a:pt x="62692145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2836927" cy="76818164"/>
            </a:xfrm>
            <a:custGeom>
              <a:avLst/>
              <a:gdLst/>
              <a:ahLst/>
              <a:cxnLst/>
              <a:rect l="l" t="t" r="r" b="b"/>
              <a:pathLst>
                <a:path w="62836927" h="76818164">
                  <a:moveTo>
                    <a:pt x="62692142" y="76673385"/>
                  </a:moveTo>
                  <a:lnTo>
                    <a:pt x="62836927" y="76673385"/>
                  </a:lnTo>
                  <a:lnTo>
                    <a:pt x="62836927" y="76818164"/>
                  </a:lnTo>
                  <a:lnTo>
                    <a:pt x="62692142" y="76818164"/>
                  </a:lnTo>
                  <a:lnTo>
                    <a:pt x="62692142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2692142" y="144780"/>
                  </a:moveTo>
                  <a:lnTo>
                    <a:pt x="62836927" y="144780"/>
                  </a:lnTo>
                  <a:lnTo>
                    <a:pt x="62836927" y="76673385"/>
                  </a:lnTo>
                  <a:lnTo>
                    <a:pt x="62692142" y="76673385"/>
                  </a:lnTo>
                  <a:lnTo>
                    <a:pt x="62692142" y="144780"/>
                  </a:lnTo>
                  <a:close/>
                  <a:moveTo>
                    <a:pt x="144780" y="76673385"/>
                  </a:moveTo>
                  <a:lnTo>
                    <a:pt x="62692142" y="76673385"/>
                  </a:lnTo>
                  <a:lnTo>
                    <a:pt x="62692142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2692142" y="0"/>
                  </a:moveTo>
                  <a:lnTo>
                    <a:pt x="62836927" y="0"/>
                  </a:lnTo>
                  <a:lnTo>
                    <a:pt x="62836927" y="144780"/>
                  </a:lnTo>
                  <a:lnTo>
                    <a:pt x="62692142" y="144780"/>
                  </a:lnTo>
                  <a:lnTo>
                    <a:pt x="6269214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692142" y="0"/>
                  </a:lnTo>
                  <a:lnTo>
                    <a:pt x="6269214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54990" y="646977"/>
            <a:ext cx="3633319" cy="1756428"/>
            <a:chOff x="0" y="0"/>
            <a:chExt cx="4844426" cy="23419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484442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2F2F2"/>
                  </a:solidFill>
                  <a:ea typeface="뚠뚠이"/>
                </a:rPr>
                <a:t>구현 설명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09656"/>
              <a:ext cx="484442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9F9F9F"/>
                  </a:solidFill>
                  <a:ea typeface="Tlab 돋움 미디움"/>
                </a:rPr>
                <a:t>기업  페이지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54990" y="2970530"/>
            <a:ext cx="6385247" cy="125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회사정보를 추가하거나 수정할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ea typeface="Tlab 돋움 레귤러"/>
              </a:rPr>
              <a:t>사진 추가하기 버튼으로 이미지를 업로드 할 수 있음</a:t>
            </a:r>
          </a:p>
          <a:p>
            <a:pPr marL="431805" lvl="1" indent="-215903">
              <a:lnSpc>
                <a:spcPts val="3420"/>
              </a:lnSpc>
              <a:buFont typeface="Arial"/>
              <a:buChar char="•"/>
            </a:pPr>
            <a:r>
              <a:rPr lang="en-US" sz="2000">
                <a:solidFill>
                  <a:srgbClr val="F2F2F2"/>
                </a:solidFill>
                <a:latin typeface="Tlab 돋움 레귤러"/>
              </a:rPr>
              <a:t>css, html 구현 완료함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48000"/>
          </a:blip>
          <a:srcRect l="16977" r="15468" b="11345"/>
          <a:stretch>
            <a:fillRect/>
          </a:stretch>
        </p:blipFill>
        <p:spPr>
          <a:xfrm>
            <a:off x="15002240" y="7419211"/>
            <a:ext cx="3285760" cy="2867789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57" r="657"/>
          <a:stretch>
            <a:fillRect/>
          </a:stretch>
        </p:blipFill>
        <p:spPr>
          <a:xfrm>
            <a:off x="326571" y="309988"/>
            <a:ext cx="1443789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9404" y="1204759"/>
            <a:ext cx="9809192" cy="7205605"/>
            <a:chOff x="0" y="0"/>
            <a:chExt cx="73250134" cy="538078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73105357" cy="53663071"/>
            </a:xfrm>
            <a:custGeom>
              <a:avLst/>
              <a:gdLst/>
              <a:ahLst/>
              <a:cxnLst/>
              <a:rect l="l" t="t" r="r" b="b"/>
              <a:pathLst>
                <a:path w="73105357" h="53663071">
                  <a:moveTo>
                    <a:pt x="0" y="0"/>
                  </a:moveTo>
                  <a:lnTo>
                    <a:pt x="73105357" y="0"/>
                  </a:lnTo>
                  <a:lnTo>
                    <a:pt x="73105357" y="53663071"/>
                  </a:lnTo>
                  <a:lnTo>
                    <a:pt x="0" y="53663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3250134" cy="53807847"/>
            </a:xfrm>
            <a:custGeom>
              <a:avLst/>
              <a:gdLst/>
              <a:ahLst/>
              <a:cxnLst/>
              <a:rect l="l" t="t" r="r" b="b"/>
              <a:pathLst>
                <a:path w="73250134" h="53807847">
                  <a:moveTo>
                    <a:pt x="73105355" y="53663069"/>
                  </a:moveTo>
                  <a:lnTo>
                    <a:pt x="73250134" y="53663069"/>
                  </a:lnTo>
                  <a:lnTo>
                    <a:pt x="73250134" y="53807847"/>
                  </a:lnTo>
                  <a:lnTo>
                    <a:pt x="73105355" y="53807847"/>
                  </a:lnTo>
                  <a:lnTo>
                    <a:pt x="73105355" y="536630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3663069"/>
                  </a:lnTo>
                  <a:lnTo>
                    <a:pt x="0" y="53663069"/>
                  </a:lnTo>
                  <a:lnTo>
                    <a:pt x="0" y="144780"/>
                  </a:lnTo>
                  <a:close/>
                  <a:moveTo>
                    <a:pt x="0" y="53663069"/>
                  </a:moveTo>
                  <a:lnTo>
                    <a:pt x="144780" y="53663069"/>
                  </a:lnTo>
                  <a:lnTo>
                    <a:pt x="144780" y="53807847"/>
                  </a:lnTo>
                  <a:lnTo>
                    <a:pt x="0" y="53807847"/>
                  </a:lnTo>
                  <a:lnTo>
                    <a:pt x="0" y="53663069"/>
                  </a:lnTo>
                  <a:close/>
                  <a:moveTo>
                    <a:pt x="73105355" y="144780"/>
                  </a:moveTo>
                  <a:lnTo>
                    <a:pt x="73250134" y="144780"/>
                  </a:lnTo>
                  <a:lnTo>
                    <a:pt x="73250134" y="53663069"/>
                  </a:lnTo>
                  <a:lnTo>
                    <a:pt x="73105355" y="53663069"/>
                  </a:lnTo>
                  <a:lnTo>
                    <a:pt x="73105355" y="144780"/>
                  </a:lnTo>
                  <a:close/>
                  <a:moveTo>
                    <a:pt x="144780" y="53663069"/>
                  </a:moveTo>
                  <a:lnTo>
                    <a:pt x="73105355" y="53663069"/>
                  </a:lnTo>
                  <a:lnTo>
                    <a:pt x="73105355" y="53807847"/>
                  </a:lnTo>
                  <a:lnTo>
                    <a:pt x="144780" y="53807847"/>
                  </a:lnTo>
                  <a:lnTo>
                    <a:pt x="144780" y="53663069"/>
                  </a:lnTo>
                  <a:close/>
                  <a:moveTo>
                    <a:pt x="73105355" y="0"/>
                  </a:moveTo>
                  <a:lnTo>
                    <a:pt x="73250134" y="0"/>
                  </a:lnTo>
                  <a:lnTo>
                    <a:pt x="73250134" y="144780"/>
                  </a:lnTo>
                  <a:lnTo>
                    <a:pt x="73105355" y="144780"/>
                  </a:lnTo>
                  <a:lnTo>
                    <a:pt x="7310535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3105355" y="0"/>
                  </a:lnTo>
                  <a:lnTo>
                    <a:pt x="7310535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47001" y="5668727"/>
            <a:ext cx="2193997" cy="21939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450945" y="3764891"/>
            <a:ext cx="7386110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1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ea typeface="뚠뚠이"/>
              </a:rPr>
              <a:t>감사합니다!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39494"/>
            <a:ext cx="5163841" cy="5031274"/>
            <a:chOff x="0" y="0"/>
            <a:chExt cx="38560975" cy="3757103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38416194" cy="37426251"/>
            </a:xfrm>
            <a:custGeom>
              <a:avLst/>
              <a:gdLst/>
              <a:ahLst/>
              <a:cxnLst/>
              <a:rect l="l" t="t" r="r" b="b"/>
              <a:pathLst>
                <a:path w="38416194" h="37426251">
                  <a:moveTo>
                    <a:pt x="0" y="0"/>
                  </a:moveTo>
                  <a:lnTo>
                    <a:pt x="38416194" y="0"/>
                  </a:lnTo>
                  <a:lnTo>
                    <a:pt x="38416194" y="37426251"/>
                  </a:lnTo>
                  <a:lnTo>
                    <a:pt x="0" y="3742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FFC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8560973" cy="37571031"/>
            </a:xfrm>
            <a:custGeom>
              <a:avLst/>
              <a:gdLst/>
              <a:ahLst/>
              <a:cxnLst/>
              <a:rect l="l" t="t" r="r" b="b"/>
              <a:pathLst>
                <a:path w="38560973" h="37571031">
                  <a:moveTo>
                    <a:pt x="38416195" y="37426249"/>
                  </a:moveTo>
                  <a:lnTo>
                    <a:pt x="38560973" y="37426249"/>
                  </a:lnTo>
                  <a:lnTo>
                    <a:pt x="38560973" y="37571031"/>
                  </a:lnTo>
                  <a:lnTo>
                    <a:pt x="38416195" y="37571031"/>
                  </a:lnTo>
                  <a:lnTo>
                    <a:pt x="38416195" y="3742624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426249"/>
                  </a:lnTo>
                  <a:lnTo>
                    <a:pt x="0" y="37426249"/>
                  </a:lnTo>
                  <a:lnTo>
                    <a:pt x="0" y="144780"/>
                  </a:lnTo>
                  <a:close/>
                  <a:moveTo>
                    <a:pt x="0" y="37426249"/>
                  </a:moveTo>
                  <a:lnTo>
                    <a:pt x="144780" y="37426249"/>
                  </a:lnTo>
                  <a:lnTo>
                    <a:pt x="144780" y="37571031"/>
                  </a:lnTo>
                  <a:lnTo>
                    <a:pt x="0" y="37571031"/>
                  </a:lnTo>
                  <a:lnTo>
                    <a:pt x="0" y="37426249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37426249"/>
                  </a:lnTo>
                  <a:lnTo>
                    <a:pt x="38416195" y="37426249"/>
                  </a:lnTo>
                  <a:lnTo>
                    <a:pt x="38416195" y="144780"/>
                  </a:lnTo>
                  <a:close/>
                  <a:moveTo>
                    <a:pt x="144780" y="37426249"/>
                  </a:moveTo>
                  <a:lnTo>
                    <a:pt x="38416195" y="37426249"/>
                  </a:lnTo>
                  <a:lnTo>
                    <a:pt x="38416195" y="37571031"/>
                  </a:lnTo>
                  <a:lnTo>
                    <a:pt x="144780" y="37571031"/>
                  </a:lnTo>
                  <a:lnTo>
                    <a:pt x="144780" y="37426249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562080" y="2939494"/>
            <a:ext cx="5163841" cy="5031274"/>
            <a:chOff x="0" y="0"/>
            <a:chExt cx="38560975" cy="3757103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38416194" cy="37426251"/>
            </a:xfrm>
            <a:custGeom>
              <a:avLst/>
              <a:gdLst/>
              <a:ahLst/>
              <a:cxnLst/>
              <a:rect l="l" t="t" r="r" b="b"/>
              <a:pathLst>
                <a:path w="38416194" h="37426251">
                  <a:moveTo>
                    <a:pt x="0" y="0"/>
                  </a:moveTo>
                  <a:lnTo>
                    <a:pt x="38416194" y="0"/>
                  </a:lnTo>
                  <a:lnTo>
                    <a:pt x="38416194" y="37426251"/>
                  </a:lnTo>
                  <a:lnTo>
                    <a:pt x="0" y="3742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FF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8560973" cy="37571031"/>
            </a:xfrm>
            <a:custGeom>
              <a:avLst/>
              <a:gdLst/>
              <a:ahLst/>
              <a:cxnLst/>
              <a:rect l="l" t="t" r="r" b="b"/>
              <a:pathLst>
                <a:path w="38560973" h="37571031">
                  <a:moveTo>
                    <a:pt x="38416195" y="37426249"/>
                  </a:moveTo>
                  <a:lnTo>
                    <a:pt x="38560973" y="37426249"/>
                  </a:lnTo>
                  <a:lnTo>
                    <a:pt x="38560973" y="37571031"/>
                  </a:lnTo>
                  <a:lnTo>
                    <a:pt x="38416195" y="37571031"/>
                  </a:lnTo>
                  <a:lnTo>
                    <a:pt x="38416195" y="3742624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426249"/>
                  </a:lnTo>
                  <a:lnTo>
                    <a:pt x="0" y="37426249"/>
                  </a:lnTo>
                  <a:lnTo>
                    <a:pt x="0" y="144780"/>
                  </a:lnTo>
                  <a:close/>
                  <a:moveTo>
                    <a:pt x="0" y="37426249"/>
                  </a:moveTo>
                  <a:lnTo>
                    <a:pt x="144780" y="37426249"/>
                  </a:lnTo>
                  <a:lnTo>
                    <a:pt x="144780" y="37571031"/>
                  </a:lnTo>
                  <a:lnTo>
                    <a:pt x="0" y="37571031"/>
                  </a:lnTo>
                  <a:lnTo>
                    <a:pt x="0" y="37426249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37426249"/>
                  </a:lnTo>
                  <a:lnTo>
                    <a:pt x="38416195" y="37426249"/>
                  </a:lnTo>
                  <a:lnTo>
                    <a:pt x="38416195" y="144780"/>
                  </a:lnTo>
                  <a:close/>
                  <a:moveTo>
                    <a:pt x="144780" y="37426249"/>
                  </a:moveTo>
                  <a:lnTo>
                    <a:pt x="38416195" y="37426249"/>
                  </a:lnTo>
                  <a:lnTo>
                    <a:pt x="38416195" y="37571031"/>
                  </a:lnTo>
                  <a:lnTo>
                    <a:pt x="144780" y="37571031"/>
                  </a:lnTo>
                  <a:lnTo>
                    <a:pt x="144780" y="37426249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95459" y="2939494"/>
            <a:ext cx="5163841" cy="5031274"/>
            <a:chOff x="0" y="0"/>
            <a:chExt cx="38560975" cy="3757103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38416194" cy="37426251"/>
            </a:xfrm>
            <a:custGeom>
              <a:avLst/>
              <a:gdLst/>
              <a:ahLst/>
              <a:cxnLst/>
              <a:rect l="l" t="t" r="r" b="b"/>
              <a:pathLst>
                <a:path w="38416194" h="37426251">
                  <a:moveTo>
                    <a:pt x="0" y="0"/>
                  </a:moveTo>
                  <a:lnTo>
                    <a:pt x="38416194" y="0"/>
                  </a:lnTo>
                  <a:lnTo>
                    <a:pt x="38416194" y="37426251"/>
                  </a:lnTo>
                  <a:lnTo>
                    <a:pt x="0" y="37426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FF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8560973" cy="37571031"/>
            </a:xfrm>
            <a:custGeom>
              <a:avLst/>
              <a:gdLst/>
              <a:ahLst/>
              <a:cxnLst/>
              <a:rect l="l" t="t" r="r" b="b"/>
              <a:pathLst>
                <a:path w="38560973" h="37571031">
                  <a:moveTo>
                    <a:pt x="38416195" y="37426249"/>
                  </a:moveTo>
                  <a:lnTo>
                    <a:pt x="38560973" y="37426249"/>
                  </a:lnTo>
                  <a:lnTo>
                    <a:pt x="38560973" y="37571031"/>
                  </a:lnTo>
                  <a:lnTo>
                    <a:pt x="38416195" y="37571031"/>
                  </a:lnTo>
                  <a:lnTo>
                    <a:pt x="38416195" y="3742624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426249"/>
                  </a:lnTo>
                  <a:lnTo>
                    <a:pt x="0" y="37426249"/>
                  </a:lnTo>
                  <a:lnTo>
                    <a:pt x="0" y="144780"/>
                  </a:lnTo>
                  <a:close/>
                  <a:moveTo>
                    <a:pt x="0" y="37426249"/>
                  </a:moveTo>
                  <a:lnTo>
                    <a:pt x="144780" y="37426249"/>
                  </a:lnTo>
                  <a:lnTo>
                    <a:pt x="144780" y="37571031"/>
                  </a:lnTo>
                  <a:lnTo>
                    <a:pt x="0" y="37571031"/>
                  </a:lnTo>
                  <a:lnTo>
                    <a:pt x="0" y="37426249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37426249"/>
                  </a:lnTo>
                  <a:lnTo>
                    <a:pt x="38416195" y="37426249"/>
                  </a:lnTo>
                  <a:lnTo>
                    <a:pt x="38416195" y="144780"/>
                  </a:lnTo>
                  <a:close/>
                  <a:moveTo>
                    <a:pt x="144780" y="37426249"/>
                  </a:moveTo>
                  <a:lnTo>
                    <a:pt x="38416195" y="37426249"/>
                  </a:lnTo>
                  <a:lnTo>
                    <a:pt x="38416195" y="37571031"/>
                  </a:lnTo>
                  <a:lnTo>
                    <a:pt x="144780" y="37571031"/>
                  </a:lnTo>
                  <a:lnTo>
                    <a:pt x="144780" y="37426249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14200" y="3279024"/>
            <a:ext cx="4590655" cy="3086100"/>
            <a:chOff x="0" y="0"/>
            <a:chExt cx="120906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48672" y="3233357"/>
            <a:ext cx="4590655" cy="3086100"/>
            <a:chOff x="0" y="0"/>
            <a:chExt cx="1209061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83145" y="3233357"/>
            <a:ext cx="4590655" cy="3086100"/>
            <a:chOff x="0" y="0"/>
            <a:chExt cx="1209061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736" y="3707103"/>
            <a:ext cx="1759475" cy="213860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92735" y="3836180"/>
            <a:ext cx="3824873" cy="197178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22950" y="3787825"/>
            <a:ext cx="3375340" cy="206849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63701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HTML/CSS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30182" y="1028700"/>
            <a:ext cx="144276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뚠뚠이"/>
              </a:rPr>
              <a:t>사용 언어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7039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Java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03772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Java Script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537" r="5306" b="40791"/>
          <a:stretch>
            <a:fillRect/>
          </a:stretch>
        </p:blipFill>
        <p:spPr>
          <a:xfrm>
            <a:off x="298833" y="276837"/>
            <a:ext cx="5974531" cy="68431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3537" t="55169" r="5306"/>
          <a:stretch>
            <a:fillRect/>
          </a:stretch>
        </p:blipFill>
        <p:spPr>
          <a:xfrm>
            <a:off x="3020371" y="4803791"/>
            <a:ext cx="5974531" cy="518142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8" name="TextBox 8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메인 화면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02610" y="3318108"/>
            <a:ext cx="6192244" cy="623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메뉴 클릭 시 포지션별 공고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로고 클릭 시 메인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채용 클릭 시 공고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이력서 클릭 시 이력서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회원가입/로그인 클릭 시 회원가입 또는 로그인 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기업 서비스 클릭 시 기업 서비스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가장 인기 높은 공고를 볼 수 있고 클릭 시 해당  공고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로그인시 설정한 포지션을 구인하는 공고목록을 보여주고 클릭 시 해당 공고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클릭 시 공고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클릭 시 회원가입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클릭 시 공고 페이지로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클릭 시 내 프로필(마이페이지)로 이동함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클릭 시 이력서 페이지로 이동함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209" r="2042"/>
          <a:stretch>
            <a:fillRect/>
          </a:stretch>
        </p:blipFill>
        <p:spPr>
          <a:xfrm>
            <a:off x="466561" y="1630825"/>
            <a:ext cx="8373365" cy="702535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로그인 화면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아이디, 비밀번호를 입력하면 로그인을 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lab 돋움 미디움"/>
              </a:rPr>
              <a:t>DB에 있는 회원인지 체크함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466" r="1733"/>
          <a:stretch>
            <a:fillRect/>
          </a:stretch>
        </p:blipFill>
        <p:spPr>
          <a:xfrm>
            <a:off x="1014904" y="228062"/>
            <a:ext cx="7276678" cy="983087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회원가입 화면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D0D12"/>
                  </a:solidFill>
                  <a:ea typeface="뚠뚠이"/>
                </a:rPr>
                <a:t>초반 UI / 기능 설계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193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사진, 아이디, 비밀번호, 이름, 나이, 전화번호,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이메일을 입력하여 회원가입을 할 수 있음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입력한 비밀번호를 체크함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전화번호, 이메일의 유효성을 체크함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2149</Words>
  <Application>Microsoft Office PowerPoint</Application>
  <PresentationFormat>사용자 지정</PresentationFormat>
  <Paragraphs>387</Paragraphs>
  <Slides>53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Arial</vt:lpstr>
      <vt:lpstr>Tlab 돋움 레귤러</vt:lpstr>
      <vt:lpstr>Tlab 돋움 미디움</vt:lpstr>
      <vt:lpstr>Calibri</vt:lpstr>
      <vt:lpstr>뚠뚠이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보라색 디지털리즘 기초 단순한 프레젠테이션</dc:title>
  <cp:lastModifiedBy>민 박</cp:lastModifiedBy>
  <cp:revision>2</cp:revision>
  <dcterms:created xsi:type="dcterms:W3CDTF">2006-08-16T00:00:00Z</dcterms:created>
  <dcterms:modified xsi:type="dcterms:W3CDTF">2025-01-14T01:45:07Z</dcterms:modified>
  <dc:identifier>DAFPfpZr6P0</dc:identifier>
</cp:coreProperties>
</file>